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434" r:id="rId2"/>
    <p:sldId id="4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>
        <p:scale>
          <a:sx n="200" d="100"/>
          <a:sy n="200" d="100"/>
        </p:scale>
        <p:origin x="-4044" y="-2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E8B7-9ACA-05D3-D607-6699DAC3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Transfer Learning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6005427" y="350611"/>
            <a:ext cx="2324746" cy="139484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Scene Augmentation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Background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Lighting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Perspective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527500" y="3222284"/>
            <a:ext cx="828513" cy="77749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8942549" y="3545508"/>
            <a:ext cx="1706537" cy="8279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MoCap</a:t>
            </a:r>
            <a:r>
              <a:rPr lang="en-US" sz="1600" dirty="0">
                <a:solidFill>
                  <a:schemeClr val="tx1"/>
                </a:solidFill>
              </a:rPr>
              <a:t> Image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Re-projection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8E1A8-289E-356D-C1AB-AD15047D1BCE}"/>
              </a:ext>
            </a:extLst>
          </p:cNvPr>
          <p:cNvGrpSpPr/>
          <p:nvPr/>
        </p:nvGrpSpPr>
        <p:grpSpPr>
          <a:xfrm>
            <a:off x="5120412" y="2111344"/>
            <a:ext cx="4252996" cy="1335438"/>
            <a:chOff x="1766808" y="2107769"/>
            <a:chExt cx="4252996" cy="1335438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2D5B1F3F-DEAA-CC3E-D718-0E93B40D0449}"/>
                </a:ext>
              </a:extLst>
            </p:cNvPr>
            <p:cNvSpPr/>
            <p:nvPr/>
          </p:nvSpPr>
          <p:spPr>
            <a:xfrm>
              <a:off x="1766808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Virtual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A6CBE0B6-3338-B8EA-E9D9-0952573339F6}"/>
                </a:ext>
              </a:extLst>
            </p:cNvPr>
            <p:cNvSpPr/>
            <p:nvPr/>
          </p:nvSpPr>
          <p:spPr>
            <a:xfrm>
              <a:off x="3370427" y="2107769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Hybrid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(AR)</a:t>
              </a: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0E748975-2EBB-DC87-185E-51DFF2E8FD5D}"/>
                </a:ext>
              </a:extLst>
            </p:cNvPr>
            <p:cNvSpPr/>
            <p:nvPr/>
          </p:nvSpPr>
          <p:spPr>
            <a:xfrm>
              <a:off x="4866472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Real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</p:grp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6302339" y="5323581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740300" y="458952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Relative Vectoring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>
            <a:off x="9180964" y="2997787"/>
            <a:ext cx="752448" cy="448995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369C418-FA0B-DED6-8089-E06568D3A74C}"/>
              </a:ext>
            </a:extLst>
          </p:cNvPr>
          <p:cNvSpPr/>
          <p:nvPr/>
        </p:nvSpPr>
        <p:spPr>
          <a:xfrm>
            <a:off x="4389464" y="2888232"/>
            <a:ext cx="828513" cy="315329"/>
          </a:xfrm>
          <a:custGeom>
            <a:avLst/>
            <a:gdLst>
              <a:gd name="connsiteX0" fmla="*/ 0 w 573741"/>
              <a:gd name="connsiteY0" fmla="*/ 223171 h 223171"/>
              <a:gd name="connsiteX1" fmla="*/ 322730 w 573741"/>
              <a:gd name="connsiteY1" fmla="*/ 25948 h 223171"/>
              <a:gd name="connsiteX2" fmla="*/ 573741 w 573741"/>
              <a:gd name="connsiteY2" fmla="*/ 8018 h 22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741" h="223171">
                <a:moveTo>
                  <a:pt x="0" y="223171"/>
                </a:moveTo>
                <a:cubicBezTo>
                  <a:pt x="113553" y="142489"/>
                  <a:pt x="227107" y="61807"/>
                  <a:pt x="322730" y="25948"/>
                </a:cubicBezTo>
                <a:cubicBezTo>
                  <a:pt x="418353" y="-9911"/>
                  <a:pt x="496047" y="-947"/>
                  <a:pt x="573741" y="8018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5720001" y="1796207"/>
            <a:ext cx="430306" cy="807133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8301835" y="1796516"/>
            <a:ext cx="502024" cy="860612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BEAB0001-789B-DB49-C2C0-CD279129FAC0}"/>
              </a:ext>
            </a:extLst>
          </p:cNvPr>
          <p:cNvSpPr/>
          <p:nvPr/>
        </p:nvSpPr>
        <p:spPr>
          <a:xfrm>
            <a:off x="6150306" y="2549551"/>
            <a:ext cx="609600" cy="251012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2D9D29F8-B0AE-6998-C7BE-97463848F507}"/>
              </a:ext>
            </a:extLst>
          </p:cNvPr>
          <p:cNvSpPr/>
          <p:nvPr/>
        </p:nvSpPr>
        <p:spPr>
          <a:xfrm>
            <a:off x="7781882" y="2531622"/>
            <a:ext cx="699247" cy="251012"/>
          </a:xfrm>
          <a:custGeom>
            <a:avLst/>
            <a:gdLst>
              <a:gd name="connsiteX0" fmla="*/ 699247 w 699247"/>
              <a:gd name="connsiteY0" fmla="*/ 251012 h 251012"/>
              <a:gd name="connsiteX1" fmla="*/ 394447 w 699247"/>
              <a:gd name="connsiteY1" fmla="*/ 71718 h 251012"/>
              <a:gd name="connsiteX2" fmla="*/ 0 w 699247"/>
              <a:gd name="connsiteY2" fmla="*/ 0 h 2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247" h="251012">
                <a:moveTo>
                  <a:pt x="699247" y="251012"/>
                </a:moveTo>
                <a:cubicBezTo>
                  <a:pt x="605117" y="182282"/>
                  <a:pt x="510988" y="113553"/>
                  <a:pt x="394447" y="71718"/>
                </a:cubicBezTo>
                <a:cubicBezTo>
                  <a:pt x="277906" y="29883"/>
                  <a:pt x="138953" y="14941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7300094" y="2918050"/>
            <a:ext cx="45719" cy="111207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6065440" y="3183655"/>
            <a:ext cx="1045642" cy="965722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7545982" y="3233379"/>
            <a:ext cx="870583" cy="922233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9E298E63-98EE-0942-EF5A-80B5B42BC055}"/>
              </a:ext>
            </a:extLst>
          </p:cNvPr>
          <p:cNvSpPr/>
          <p:nvPr/>
        </p:nvSpPr>
        <p:spPr>
          <a:xfrm>
            <a:off x="3979263" y="5316186"/>
            <a:ext cx="2744768" cy="1069232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Model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Image input size</a:t>
            </a:r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7487125" y="4545104"/>
            <a:ext cx="2744768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Bounding box corrections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9020972" y="1229024"/>
            <a:ext cx="2111030" cy="1320527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Cameras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40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400" dirty="0">
              <a:solidFill>
                <a:srgbClr val="333333"/>
              </a:solidFill>
              <a:latin typeface="sofia w01 bold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333333"/>
                </a:solidFill>
                <a:latin typeface="sofia w01 bold"/>
              </a:rPr>
              <a:t>Insta360 Link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6395537" y="3943479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Label Generation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 flipH="1">
            <a:off x="7345813" y="4725255"/>
            <a:ext cx="634" cy="822960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FD0134-38F0-F85E-75CB-337267E8D8E9}"/>
              </a:ext>
            </a:extLst>
          </p:cNvPr>
          <p:cNvSpPr/>
          <p:nvPr/>
        </p:nvSpPr>
        <p:spPr>
          <a:xfrm>
            <a:off x="3365500" y="5016500"/>
            <a:ext cx="3098800" cy="749300"/>
          </a:xfrm>
          <a:custGeom>
            <a:avLst/>
            <a:gdLst>
              <a:gd name="connsiteX0" fmla="*/ 3098800 w 3098800"/>
              <a:gd name="connsiteY0" fmla="*/ 749300 h 749300"/>
              <a:gd name="connsiteX1" fmla="*/ 2298700 w 3098800"/>
              <a:gd name="connsiteY1" fmla="*/ 635000 h 749300"/>
              <a:gd name="connsiteX2" fmla="*/ 1397000 w 3098800"/>
              <a:gd name="connsiteY2" fmla="*/ 406400 h 749300"/>
              <a:gd name="connsiteX3" fmla="*/ 774700 w 3098800"/>
              <a:gd name="connsiteY3" fmla="*/ 152400 h 749300"/>
              <a:gd name="connsiteX4" fmla="*/ 0 w 3098800"/>
              <a:gd name="connsiteY4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749300">
                <a:moveTo>
                  <a:pt x="3098800" y="749300"/>
                </a:moveTo>
                <a:cubicBezTo>
                  <a:pt x="2840566" y="720725"/>
                  <a:pt x="2582333" y="692150"/>
                  <a:pt x="2298700" y="635000"/>
                </a:cubicBezTo>
                <a:cubicBezTo>
                  <a:pt x="2015067" y="577850"/>
                  <a:pt x="1651000" y="486833"/>
                  <a:pt x="1397000" y="406400"/>
                </a:cubicBezTo>
                <a:cubicBezTo>
                  <a:pt x="1143000" y="325967"/>
                  <a:pt x="1007533" y="220133"/>
                  <a:pt x="774700" y="152400"/>
                </a:cubicBezTo>
                <a:cubicBezTo>
                  <a:pt x="541867" y="84667"/>
                  <a:pt x="270933" y="42333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454166-1C41-4D31-8D99-F8EBEEF7ECC8}"/>
              </a:ext>
            </a:extLst>
          </p:cNvPr>
          <p:cNvGrpSpPr/>
          <p:nvPr/>
        </p:nvGrpSpPr>
        <p:grpSpPr>
          <a:xfrm>
            <a:off x="622333" y="2782634"/>
            <a:ext cx="2704998" cy="1325563"/>
            <a:chOff x="486312" y="648437"/>
            <a:chExt cx="11348253" cy="5561125"/>
          </a:xfrm>
        </p:grpSpPr>
        <p:pic>
          <p:nvPicPr>
            <p:cNvPr id="22" name="Picture 21" descr="A picture containing building, ground, indoor, steel&#10;&#10;Description automatically generated">
              <a:extLst>
                <a:ext uri="{FF2B5EF4-FFF2-40B4-BE49-F238E27FC236}">
                  <a16:creationId xmlns:a16="http://schemas.microsoft.com/office/drawing/2014/main" id="{76EBEC75-22B0-0BDC-B614-14038EFD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4" t="53806" r="45143" b="20846"/>
            <a:stretch/>
          </p:blipFill>
          <p:spPr>
            <a:xfrm>
              <a:off x="486312" y="648437"/>
              <a:ext cx="5609688" cy="5561125"/>
            </a:xfrm>
            <a:prstGeom prst="rect">
              <a:avLst/>
            </a:prstGeom>
          </p:spPr>
        </p:pic>
        <p:pic>
          <p:nvPicPr>
            <p:cNvPr id="30" name="Picture 29" descr="A picture containing text, transport, plane, aircraft&#10;&#10;Description automatically generated">
              <a:extLst>
                <a:ext uri="{FF2B5EF4-FFF2-40B4-BE49-F238E27FC236}">
                  <a16:creationId xmlns:a16="http://schemas.microsoft.com/office/drawing/2014/main" id="{93DD7B80-5EA4-9B1D-07AF-A7D17549C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0" t="37418" r="17814" b="30024"/>
            <a:stretch/>
          </p:blipFill>
          <p:spPr>
            <a:xfrm>
              <a:off x="6224877" y="648437"/>
              <a:ext cx="5609688" cy="556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8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4900186" y="772729"/>
            <a:ext cx="1668320" cy="10772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Scene Augmentation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Background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Lighting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Perspective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674854" y="1349591"/>
            <a:ext cx="622660" cy="5158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6932789" y="1240601"/>
            <a:ext cx="1153333" cy="5895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MoCap</a:t>
            </a:r>
            <a:r>
              <a:rPr lang="en-US" sz="1100" dirty="0">
                <a:solidFill>
                  <a:schemeClr val="tx1"/>
                </a:solidFill>
              </a:rPr>
              <a:t> Image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Reprojections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2D5B1F3F-DEAA-CC3E-D718-0E93B40D0449}"/>
              </a:ext>
            </a:extLst>
          </p:cNvPr>
          <p:cNvSpPr/>
          <p:nvPr/>
        </p:nvSpPr>
        <p:spPr>
          <a:xfrm>
            <a:off x="3922304" y="2029084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Virtual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imagery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A6CBE0B6-3338-B8EA-E9D9-0952573339F6}"/>
              </a:ext>
            </a:extLst>
          </p:cNvPr>
          <p:cNvSpPr/>
          <p:nvPr/>
        </p:nvSpPr>
        <p:spPr>
          <a:xfrm>
            <a:off x="5132929" y="1838066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Hybrid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(AR)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0E748975-2EBB-DC87-185E-51DFF2E8FD5D}"/>
              </a:ext>
            </a:extLst>
          </p:cNvPr>
          <p:cNvSpPr/>
          <p:nvPr/>
        </p:nvSpPr>
        <p:spPr>
          <a:xfrm>
            <a:off x="6298492" y="1989934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Real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imagery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4705461" y="3861636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Train Models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4252958" y="503461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Perform Inference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 flipV="1">
            <a:off x="7122186" y="1886235"/>
            <a:ext cx="405407" cy="448541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4505176" y="1833819"/>
            <a:ext cx="382779" cy="452889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6568507" y="1833819"/>
            <a:ext cx="325782" cy="397563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5726325" y="2532255"/>
            <a:ext cx="57117" cy="69944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4853788" y="2514933"/>
            <a:ext cx="716347" cy="713174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5975566" y="2513401"/>
            <a:ext cx="592940" cy="713174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5717327" y="3414644"/>
            <a:ext cx="2111030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u="sng" dirty="0">
                <a:solidFill>
                  <a:schemeClr val="tx1"/>
                </a:solidFill>
              </a:rPr>
              <a:t>Hyperparameters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Feature selection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Bounding box corrections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u="sng" dirty="0">
                <a:solidFill>
                  <a:schemeClr val="tx1"/>
                </a:solidFill>
              </a:rPr>
              <a:t>Hyperparameters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YOLOv5 model size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Image input size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Data augmentation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6988279" y="2750394"/>
            <a:ext cx="1153333" cy="34363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u="sng" dirty="0">
                <a:solidFill>
                  <a:schemeClr val="tx1"/>
                </a:solidFill>
              </a:rPr>
              <a:t>Camera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r>
              <a:rPr lang="en-US" sz="105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05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050" dirty="0">
              <a:solidFill>
                <a:srgbClr val="333333"/>
              </a:solidFill>
              <a:latin typeface="sofia w01 bold"/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4697598" y="2878626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Labels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>
            <a:off x="5750273" y="3493058"/>
            <a:ext cx="0" cy="692443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Freeform 15">
            <a:extLst>
              <a:ext uri="{FF2B5EF4-FFF2-40B4-BE49-F238E27FC236}">
                <a16:creationId xmlns:a16="http://schemas.microsoft.com/office/drawing/2014/main" id="{77779B22-3511-823A-3495-655C6CA9C8A2}"/>
              </a:ext>
            </a:extLst>
          </p:cNvPr>
          <p:cNvSpPr/>
          <p:nvPr/>
        </p:nvSpPr>
        <p:spPr>
          <a:xfrm flipH="1" flipV="1">
            <a:off x="3965126" y="1914517"/>
            <a:ext cx="208354" cy="439114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554953-3A10-3C7C-3AED-FDADF72B3177}"/>
              </a:ext>
            </a:extLst>
          </p:cNvPr>
          <p:cNvCxnSpPr>
            <a:cxnSpLocks/>
          </p:cNvCxnSpPr>
          <p:nvPr/>
        </p:nvCxnSpPr>
        <p:spPr>
          <a:xfrm>
            <a:off x="5750273" y="4492663"/>
            <a:ext cx="0" cy="766202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Freeform 20">
            <a:extLst>
              <a:ext uri="{FF2B5EF4-FFF2-40B4-BE49-F238E27FC236}">
                <a16:creationId xmlns:a16="http://schemas.microsoft.com/office/drawing/2014/main" id="{D2AEE567-029C-F45B-9432-B23FD2A281A1}"/>
              </a:ext>
            </a:extLst>
          </p:cNvPr>
          <p:cNvSpPr/>
          <p:nvPr/>
        </p:nvSpPr>
        <p:spPr>
          <a:xfrm>
            <a:off x="4838993" y="2241321"/>
            <a:ext cx="525683" cy="152267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20">
            <a:extLst>
              <a:ext uri="{FF2B5EF4-FFF2-40B4-BE49-F238E27FC236}">
                <a16:creationId xmlns:a16="http://schemas.microsoft.com/office/drawing/2014/main" id="{FECD63B0-F81F-F254-CC04-7896AAD16CDB}"/>
              </a:ext>
            </a:extLst>
          </p:cNvPr>
          <p:cNvSpPr/>
          <p:nvPr/>
        </p:nvSpPr>
        <p:spPr>
          <a:xfrm flipH="1">
            <a:off x="6056243" y="2237013"/>
            <a:ext cx="557463" cy="118933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camera&#10;&#10;Description automatically generated">
            <a:extLst>
              <a:ext uri="{FF2B5EF4-FFF2-40B4-BE49-F238E27FC236}">
                <a16:creationId xmlns:a16="http://schemas.microsoft.com/office/drawing/2014/main" id="{E5D97DA5-5CAA-C06D-29F6-A604A4273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6487" r="33769" b="29199"/>
          <a:stretch/>
        </p:blipFill>
        <p:spPr>
          <a:xfrm>
            <a:off x="7019326" y="3075781"/>
            <a:ext cx="1016533" cy="763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304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109</Words>
  <Application>Microsoft Office PowerPoint</Application>
  <PresentationFormat>Widescreen</PresentationFormat>
  <Paragraphs>62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Courier New</vt:lpstr>
      <vt:lpstr>sofia w01 bold</vt:lpstr>
      <vt:lpstr>Office Theme</vt:lpstr>
      <vt:lpstr>Machine Transfer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32</cp:revision>
  <cp:lastPrinted>2024-03-12T13:56:30Z</cp:lastPrinted>
  <dcterms:created xsi:type="dcterms:W3CDTF">2024-01-24T13:22:56Z</dcterms:created>
  <dcterms:modified xsi:type="dcterms:W3CDTF">2024-03-22T15:57:13Z</dcterms:modified>
</cp:coreProperties>
</file>